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32"/>
  </p:notesMasterIdLst>
  <p:sldIdLst>
    <p:sldId id="256" r:id="rId5"/>
    <p:sldId id="269" r:id="rId6"/>
    <p:sldId id="257" r:id="rId7"/>
    <p:sldId id="299" r:id="rId8"/>
    <p:sldId id="298" r:id="rId9"/>
    <p:sldId id="300" r:id="rId10"/>
    <p:sldId id="273" r:id="rId11"/>
    <p:sldId id="302" r:id="rId12"/>
    <p:sldId id="340" r:id="rId13"/>
    <p:sldId id="344" r:id="rId14"/>
    <p:sldId id="346" r:id="rId15"/>
    <p:sldId id="345" r:id="rId16"/>
    <p:sldId id="343" r:id="rId17"/>
    <p:sldId id="301" r:id="rId18"/>
    <p:sldId id="270" r:id="rId19"/>
    <p:sldId id="336" r:id="rId20"/>
    <p:sldId id="272" r:id="rId21"/>
    <p:sldId id="347" r:id="rId22"/>
    <p:sldId id="284" r:id="rId23"/>
    <p:sldId id="352" r:id="rId24"/>
    <p:sldId id="348" r:id="rId25"/>
    <p:sldId id="349" r:id="rId26"/>
    <p:sldId id="350" r:id="rId27"/>
    <p:sldId id="353" r:id="rId28"/>
    <p:sldId id="351" r:id="rId29"/>
    <p:sldId id="276" r:id="rId30"/>
    <p:sldId id="35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ED861-BE93-4219-8802-C74A852032C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E9E708-6952-478F-9011-4EB908DD3489}">
      <dgm:prSet/>
      <dgm:spPr/>
      <dgm:t>
        <a:bodyPr/>
        <a:lstStyle/>
        <a:p>
          <a:pPr rtl="0"/>
          <a:r>
            <a:rPr lang="en-US" dirty="0"/>
            <a:t>Chairperson: Chrissy Young </a:t>
          </a:r>
        </a:p>
      </dgm:t>
    </dgm:pt>
    <dgm:pt modelId="{204773FF-B20D-4E55-B969-80890FBC06AA}" type="parTrans" cxnId="{66F90DEE-25FE-4367-B773-6DC67BC4FE55}">
      <dgm:prSet/>
      <dgm:spPr/>
      <dgm:t>
        <a:bodyPr/>
        <a:lstStyle/>
        <a:p>
          <a:endParaRPr lang="en-US"/>
        </a:p>
      </dgm:t>
    </dgm:pt>
    <dgm:pt modelId="{585BB55B-248D-4019-A855-64AB12BD6B86}" type="sibTrans" cxnId="{66F90DEE-25FE-4367-B773-6DC67BC4FE55}">
      <dgm:prSet/>
      <dgm:spPr/>
      <dgm:t>
        <a:bodyPr/>
        <a:lstStyle/>
        <a:p>
          <a:endParaRPr lang="en-US"/>
        </a:p>
      </dgm:t>
    </dgm:pt>
    <dgm:pt modelId="{29BBD370-4C08-4C1D-ADFC-EF9D27E04842}">
      <dgm:prSet/>
      <dgm:spPr/>
      <dgm:t>
        <a:bodyPr/>
        <a:lstStyle/>
        <a:p>
          <a:pPr rtl="0"/>
          <a:r>
            <a:rPr lang="en-US" dirty="0"/>
            <a:t>Vice Chairperson: </a:t>
          </a:r>
          <a:r>
            <a:rPr lang="en-US" dirty="0">
              <a:latin typeface="Century Gothic" panose="020B0502020202020204"/>
            </a:rPr>
            <a:t> </a:t>
          </a:r>
          <a:r>
            <a:rPr lang="en-US" dirty="0"/>
            <a:t>Joe Bailey </a:t>
          </a:r>
        </a:p>
      </dgm:t>
    </dgm:pt>
    <dgm:pt modelId="{391120AE-898D-4675-B2C4-DFCD6111BFA3}" type="parTrans" cxnId="{6B39D15F-D570-4A81-8EF1-075D3C643243}">
      <dgm:prSet/>
      <dgm:spPr/>
      <dgm:t>
        <a:bodyPr/>
        <a:lstStyle/>
        <a:p>
          <a:endParaRPr lang="en-US"/>
        </a:p>
      </dgm:t>
    </dgm:pt>
    <dgm:pt modelId="{5AB98BA6-49BC-42EE-A5BC-95EB7E79DEED}" type="sibTrans" cxnId="{6B39D15F-D570-4A81-8EF1-075D3C643243}">
      <dgm:prSet/>
      <dgm:spPr/>
      <dgm:t>
        <a:bodyPr/>
        <a:lstStyle/>
        <a:p>
          <a:endParaRPr lang="en-US"/>
        </a:p>
      </dgm:t>
    </dgm:pt>
    <dgm:pt modelId="{2DEC6D49-1D6C-45C6-A386-13C1FF352DAC}">
      <dgm:prSet/>
      <dgm:spPr/>
      <dgm:t>
        <a:bodyPr/>
        <a:lstStyle/>
        <a:p>
          <a:pPr rtl="0"/>
          <a:r>
            <a:rPr lang="en-US" dirty="0"/>
            <a:t>Secretary:  </a:t>
          </a:r>
          <a:r>
            <a:rPr lang="en-US" b="0" i="0" dirty="0"/>
            <a:t>Christy </a:t>
          </a:r>
          <a:r>
            <a:rPr lang="en-US" b="0" i="0" dirty="0" err="1"/>
            <a:t>Dingee</a:t>
          </a:r>
          <a:endParaRPr lang="en-US" dirty="0"/>
        </a:p>
      </dgm:t>
    </dgm:pt>
    <dgm:pt modelId="{A631F61F-B1C1-4E59-B712-E7880E91BE07}" type="parTrans" cxnId="{FAD27475-110C-4A3F-ABBD-B61B608A0FFE}">
      <dgm:prSet/>
      <dgm:spPr/>
      <dgm:t>
        <a:bodyPr/>
        <a:lstStyle/>
        <a:p>
          <a:endParaRPr lang="en-US"/>
        </a:p>
      </dgm:t>
    </dgm:pt>
    <dgm:pt modelId="{64DCF4B4-7491-4A91-B3FA-D6BD61BE5301}" type="sibTrans" cxnId="{FAD27475-110C-4A3F-ABBD-B61B608A0FFE}">
      <dgm:prSet/>
      <dgm:spPr/>
      <dgm:t>
        <a:bodyPr/>
        <a:lstStyle/>
        <a:p>
          <a:endParaRPr lang="en-US"/>
        </a:p>
      </dgm:t>
    </dgm:pt>
    <dgm:pt modelId="{ABE2D9AD-1A7D-4DB8-9D50-350444E364C8}" type="pres">
      <dgm:prSet presAssocID="{131ED861-BE93-4219-8802-C74A852032C8}" presName="diagram" presStyleCnt="0">
        <dgm:presLayoutVars>
          <dgm:dir/>
          <dgm:resizeHandles val="exact"/>
        </dgm:presLayoutVars>
      </dgm:prSet>
      <dgm:spPr/>
    </dgm:pt>
    <dgm:pt modelId="{AFD6021A-E5ED-4892-A77B-342FB39CE012}" type="pres">
      <dgm:prSet presAssocID="{8EE9E708-6952-478F-9011-4EB908DD3489}" presName="node" presStyleLbl="node1" presStyleIdx="0" presStyleCnt="3">
        <dgm:presLayoutVars>
          <dgm:bulletEnabled val="1"/>
        </dgm:presLayoutVars>
      </dgm:prSet>
      <dgm:spPr/>
    </dgm:pt>
    <dgm:pt modelId="{DD66F90A-FA40-4B03-BD3B-7174521C58B2}" type="pres">
      <dgm:prSet presAssocID="{585BB55B-248D-4019-A855-64AB12BD6B86}" presName="sibTrans" presStyleCnt="0"/>
      <dgm:spPr/>
    </dgm:pt>
    <dgm:pt modelId="{534B4623-F919-462E-BA47-3A7262EED11C}" type="pres">
      <dgm:prSet presAssocID="{29BBD370-4C08-4C1D-ADFC-EF9D27E04842}" presName="node" presStyleLbl="node1" presStyleIdx="1" presStyleCnt="3">
        <dgm:presLayoutVars>
          <dgm:bulletEnabled val="1"/>
        </dgm:presLayoutVars>
      </dgm:prSet>
      <dgm:spPr/>
    </dgm:pt>
    <dgm:pt modelId="{EDE115BC-0EF9-4FBC-83E5-AD806797F44B}" type="pres">
      <dgm:prSet presAssocID="{5AB98BA6-49BC-42EE-A5BC-95EB7E79DEED}" presName="sibTrans" presStyleCnt="0"/>
      <dgm:spPr/>
    </dgm:pt>
    <dgm:pt modelId="{B464F477-4052-44BC-B421-E110301DDD7B}" type="pres">
      <dgm:prSet presAssocID="{2DEC6D49-1D6C-45C6-A386-13C1FF352DAC}" presName="node" presStyleLbl="node1" presStyleIdx="2" presStyleCnt="3">
        <dgm:presLayoutVars>
          <dgm:bulletEnabled val="1"/>
        </dgm:presLayoutVars>
      </dgm:prSet>
      <dgm:spPr/>
    </dgm:pt>
  </dgm:ptLst>
  <dgm:cxnLst>
    <dgm:cxn modelId="{0BB39B07-CEC6-4DDA-92C9-DE20D5A3001D}" type="presOf" srcId="{29BBD370-4C08-4C1D-ADFC-EF9D27E04842}" destId="{534B4623-F919-462E-BA47-3A7262EED11C}" srcOrd="0" destOrd="0" presId="urn:microsoft.com/office/officeart/2005/8/layout/default"/>
    <dgm:cxn modelId="{6B39D15F-D570-4A81-8EF1-075D3C643243}" srcId="{131ED861-BE93-4219-8802-C74A852032C8}" destId="{29BBD370-4C08-4C1D-ADFC-EF9D27E04842}" srcOrd="1" destOrd="0" parTransId="{391120AE-898D-4675-B2C4-DFCD6111BFA3}" sibTransId="{5AB98BA6-49BC-42EE-A5BC-95EB7E79DEED}"/>
    <dgm:cxn modelId="{FAD27475-110C-4A3F-ABBD-B61B608A0FFE}" srcId="{131ED861-BE93-4219-8802-C74A852032C8}" destId="{2DEC6D49-1D6C-45C6-A386-13C1FF352DAC}" srcOrd="2" destOrd="0" parTransId="{A631F61F-B1C1-4E59-B712-E7880E91BE07}" sibTransId="{64DCF4B4-7491-4A91-B3FA-D6BD61BE5301}"/>
    <dgm:cxn modelId="{8530019D-E97B-46B1-A3CD-F2AB4549BBCC}" type="presOf" srcId="{8EE9E708-6952-478F-9011-4EB908DD3489}" destId="{AFD6021A-E5ED-4892-A77B-342FB39CE012}" srcOrd="0" destOrd="0" presId="urn:microsoft.com/office/officeart/2005/8/layout/default"/>
    <dgm:cxn modelId="{81A1CBC1-0028-420F-8CE9-B83A283B8650}" type="presOf" srcId="{131ED861-BE93-4219-8802-C74A852032C8}" destId="{ABE2D9AD-1A7D-4DB8-9D50-350444E364C8}" srcOrd="0" destOrd="0" presId="urn:microsoft.com/office/officeart/2005/8/layout/default"/>
    <dgm:cxn modelId="{33009FCA-74A3-4B28-A992-122ABE268419}" type="presOf" srcId="{2DEC6D49-1D6C-45C6-A386-13C1FF352DAC}" destId="{B464F477-4052-44BC-B421-E110301DDD7B}" srcOrd="0" destOrd="0" presId="urn:microsoft.com/office/officeart/2005/8/layout/default"/>
    <dgm:cxn modelId="{66F90DEE-25FE-4367-B773-6DC67BC4FE55}" srcId="{131ED861-BE93-4219-8802-C74A852032C8}" destId="{8EE9E708-6952-478F-9011-4EB908DD3489}" srcOrd="0" destOrd="0" parTransId="{204773FF-B20D-4E55-B969-80890FBC06AA}" sibTransId="{585BB55B-248D-4019-A855-64AB12BD6B86}"/>
    <dgm:cxn modelId="{740EFE5E-AA01-4AAA-AE9E-4FD0F8524C43}" type="presParOf" srcId="{ABE2D9AD-1A7D-4DB8-9D50-350444E364C8}" destId="{AFD6021A-E5ED-4892-A77B-342FB39CE012}" srcOrd="0" destOrd="0" presId="urn:microsoft.com/office/officeart/2005/8/layout/default"/>
    <dgm:cxn modelId="{203CA9B6-E2E6-42E2-B8B3-22372C47AF2D}" type="presParOf" srcId="{ABE2D9AD-1A7D-4DB8-9D50-350444E364C8}" destId="{DD66F90A-FA40-4B03-BD3B-7174521C58B2}" srcOrd="1" destOrd="0" presId="urn:microsoft.com/office/officeart/2005/8/layout/default"/>
    <dgm:cxn modelId="{BEBFE8F2-8FC8-417D-B064-B84958593B42}" type="presParOf" srcId="{ABE2D9AD-1A7D-4DB8-9D50-350444E364C8}" destId="{534B4623-F919-462E-BA47-3A7262EED11C}" srcOrd="2" destOrd="0" presId="urn:microsoft.com/office/officeart/2005/8/layout/default"/>
    <dgm:cxn modelId="{3BDA1A35-9F0A-47D5-88DA-DB4ADF7A0E1B}" type="presParOf" srcId="{ABE2D9AD-1A7D-4DB8-9D50-350444E364C8}" destId="{EDE115BC-0EF9-4FBC-83E5-AD806797F44B}" srcOrd="3" destOrd="0" presId="urn:microsoft.com/office/officeart/2005/8/layout/default"/>
    <dgm:cxn modelId="{1C1CA148-9C66-4F63-9E7F-ED04FA89E53F}" type="presParOf" srcId="{ABE2D9AD-1A7D-4DB8-9D50-350444E364C8}" destId="{B464F477-4052-44BC-B421-E110301DDD7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1ED861-BE93-4219-8802-C74A852032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E9E708-6952-478F-9011-4EB908DD3489}">
      <dgm:prSet/>
      <dgm:spPr/>
      <dgm:t>
        <a:bodyPr/>
        <a:lstStyle/>
        <a:p>
          <a:pPr rtl="0"/>
          <a:r>
            <a:rPr lang="en-US" dirty="0"/>
            <a:t>Temporary custodian </a:t>
          </a:r>
          <a:r>
            <a:rPr lang="en-US" dirty="0">
              <a:latin typeface="Century Gothic" panose="020B0502020202020204"/>
            </a:rPr>
            <a:t>– Mrs. Sherry Hansen </a:t>
          </a:r>
          <a:endParaRPr lang="en-US" dirty="0"/>
        </a:p>
      </dgm:t>
    </dgm:pt>
    <dgm:pt modelId="{204773FF-B20D-4E55-B969-80890FBC06AA}" type="parTrans" cxnId="{66F90DEE-25FE-4367-B773-6DC67BC4FE55}">
      <dgm:prSet/>
      <dgm:spPr/>
      <dgm:t>
        <a:bodyPr/>
        <a:lstStyle/>
        <a:p>
          <a:endParaRPr lang="en-US"/>
        </a:p>
      </dgm:t>
    </dgm:pt>
    <dgm:pt modelId="{585BB55B-248D-4019-A855-64AB12BD6B86}" type="sibTrans" cxnId="{66F90DEE-25FE-4367-B773-6DC67BC4FE55}">
      <dgm:prSet/>
      <dgm:spPr/>
      <dgm:t>
        <a:bodyPr/>
        <a:lstStyle/>
        <a:p>
          <a:endParaRPr lang="en-US"/>
        </a:p>
      </dgm:t>
    </dgm:pt>
    <dgm:pt modelId="{29BBD370-4C08-4C1D-ADFC-EF9D27E04842}">
      <dgm:prSet/>
      <dgm:spPr/>
      <dgm:t>
        <a:bodyPr/>
        <a:lstStyle/>
        <a:p>
          <a:pPr rtl="0"/>
          <a:r>
            <a:rPr lang="en-US" dirty="0"/>
            <a:t>Mrs. Perley - TBD</a:t>
          </a:r>
        </a:p>
      </dgm:t>
    </dgm:pt>
    <dgm:pt modelId="{391120AE-898D-4675-B2C4-DFCD6111BFA3}" type="parTrans" cxnId="{6B39D15F-D570-4A81-8EF1-075D3C643243}">
      <dgm:prSet/>
      <dgm:spPr/>
      <dgm:t>
        <a:bodyPr/>
        <a:lstStyle/>
        <a:p>
          <a:endParaRPr lang="en-US"/>
        </a:p>
      </dgm:t>
    </dgm:pt>
    <dgm:pt modelId="{5AB98BA6-49BC-42EE-A5BC-95EB7E79DEED}" type="sibTrans" cxnId="{6B39D15F-D570-4A81-8EF1-075D3C643243}">
      <dgm:prSet/>
      <dgm:spPr/>
      <dgm:t>
        <a:bodyPr/>
        <a:lstStyle/>
        <a:p>
          <a:endParaRPr lang="en-US"/>
        </a:p>
      </dgm:t>
    </dgm:pt>
    <dgm:pt modelId="{678A56DF-5F1D-4F6A-9885-B1519E3FA79F}" type="pres">
      <dgm:prSet presAssocID="{131ED861-BE93-4219-8802-C74A852032C8}" presName="linear" presStyleCnt="0">
        <dgm:presLayoutVars>
          <dgm:animLvl val="lvl"/>
          <dgm:resizeHandles val="exact"/>
        </dgm:presLayoutVars>
      </dgm:prSet>
      <dgm:spPr/>
    </dgm:pt>
    <dgm:pt modelId="{7215E218-C08D-4840-8E8C-E5DACF1B6CE1}" type="pres">
      <dgm:prSet presAssocID="{8EE9E708-6952-478F-9011-4EB908DD348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FCD141-9CD9-4A46-9A61-D2746250B639}" type="pres">
      <dgm:prSet presAssocID="{585BB55B-248D-4019-A855-64AB12BD6B86}" presName="spacer" presStyleCnt="0"/>
      <dgm:spPr/>
    </dgm:pt>
    <dgm:pt modelId="{ABBCEE9C-0B63-4442-A844-9044CBF666B8}" type="pres">
      <dgm:prSet presAssocID="{29BBD370-4C08-4C1D-ADFC-EF9D27E0484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3AAB122-FD7D-49B2-8EF5-C2E63A847D59}" type="presOf" srcId="{131ED861-BE93-4219-8802-C74A852032C8}" destId="{678A56DF-5F1D-4F6A-9885-B1519E3FA79F}" srcOrd="0" destOrd="0" presId="urn:microsoft.com/office/officeart/2005/8/layout/vList2"/>
    <dgm:cxn modelId="{7C52632C-33AD-4BF8-B599-104C2E0E7A26}" type="presOf" srcId="{29BBD370-4C08-4C1D-ADFC-EF9D27E04842}" destId="{ABBCEE9C-0B63-4442-A844-9044CBF666B8}" srcOrd="0" destOrd="0" presId="urn:microsoft.com/office/officeart/2005/8/layout/vList2"/>
    <dgm:cxn modelId="{6B39D15F-D570-4A81-8EF1-075D3C643243}" srcId="{131ED861-BE93-4219-8802-C74A852032C8}" destId="{29BBD370-4C08-4C1D-ADFC-EF9D27E04842}" srcOrd="1" destOrd="0" parTransId="{391120AE-898D-4675-B2C4-DFCD6111BFA3}" sibTransId="{5AB98BA6-49BC-42EE-A5BC-95EB7E79DEED}"/>
    <dgm:cxn modelId="{F29D5B7E-A1E4-4447-948F-A52A8B7F6B2D}" type="presOf" srcId="{8EE9E708-6952-478F-9011-4EB908DD3489}" destId="{7215E218-C08D-4840-8E8C-E5DACF1B6CE1}" srcOrd="0" destOrd="0" presId="urn:microsoft.com/office/officeart/2005/8/layout/vList2"/>
    <dgm:cxn modelId="{66F90DEE-25FE-4367-B773-6DC67BC4FE55}" srcId="{131ED861-BE93-4219-8802-C74A852032C8}" destId="{8EE9E708-6952-478F-9011-4EB908DD3489}" srcOrd="0" destOrd="0" parTransId="{204773FF-B20D-4E55-B969-80890FBC06AA}" sibTransId="{585BB55B-248D-4019-A855-64AB12BD6B86}"/>
    <dgm:cxn modelId="{EC66CD81-895D-43C3-9DA8-C99E293702E4}" type="presParOf" srcId="{678A56DF-5F1D-4F6A-9885-B1519E3FA79F}" destId="{7215E218-C08D-4840-8E8C-E5DACF1B6CE1}" srcOrd="0" destOrd="0" presId="urn:microsoft.com/office/officeart/2005/8/layout/vList2"/>
    <dgm:cxn modelId="{26AE8B97-B4F0-418A-AEC0-2323A1DD03BC}" type="presParOf" srcId="{678A56DF-5F1D-4F6A-9885-B1519E3FA79F}" destId="{23FCD141-9CD9-4A46-9A61-D2746250B639}" srcOrd="1" destOrd="0" presId="urn:microsoft.com/office/officeart/2005/8/layout/vList2"/>
    <dgm:cxn modelId="{0D09CC94-9D01-47F5-88F6-377CF805F136}" type="presParOf" srcId="{678A56DF-5F1D-4F6A-9885-B1519E3FA79F}" destId="{ABBCEE9C-0B63-4442-A844-9044CBF666B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1ED861-BE93-4219-8802-C74A852032C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8A56DF-5F1D-4F6A-9885-B1519E3FA79F}" type="pres">
      <dgm:prSet presAssocID="{131ED861-BE93-4219-8802-C74A852032C8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A3AAB122-FD7D-49B2-8EF5-C2E63A847D59}" type="presOf" srcId="{131ED861-BE93-4219-8802-C74A852032C8}" destId="{678A56DF-5F1D-4F6A-9885-B1519E3FA7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021A-E5ED-4892-A77B-342FB39CE012}">
      <dsp:nvSpPr>
        <dsp:cNvPr id="0" name=""/>
        <dsp:cNvSpPr/>
      </dsp:nvSpPr>
      <dsp:spPr>
        <a:xfrm>
          <a:off x="1505181" y="1478"/>
          <a:ext cx="3146557" cy="18879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Chairperson: Chrissy Young </a:t>
          </a:r>
        </a:p>
      </dsp:txBody>
      <dsp:txXfrm>
        <a:off x="1505181" y="1478"/>
        <a:ext cx="3146557" cy="1887934"/>
      </dsp:txXfrm>
    </dsp:sp>
    <dsp:sp modelId="{534B4623-F919-462E-BA47-3A7262EED11C}">
      <dsp:nvSpPr>
        <dsp:cNvPr id="0" name=""/>
        <dsp:cNvSpPr/>
      </dsp:nvSpPr>
      <dsp:spPr>
        <a:xfrm>
          <a:off x="4966394" y="1478"/>
          <a:ext cx="3146557" cy="1887934"/>
        </a:xfrm>
        <a:prstGeom prst="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Vice Chairperson: </a:t>
          </a:r>
          <a:r>
            <a:rPr lang="en-US" sz="3900" kern="1200" dirty="0">
              <a:latin typeface="Century Gothic" panose="020B0502020202020204"/>
            </a:rPr>
            <a:t> </a:t>
          </a:r>
          <a:r>
            <a:rPr lang="en-US" sz="3900" kern="1200" dirty="0"/>
            <a:t>Joe Bailey </a:t>
          </a:r>
        </a:p>
      </dsp:txBody>
      <dsp:txXfrm>
        <a:off x="4966394" y="1478"/>
        <a:ext cx="3146557" cy="1887934"/>
      </dsp:txXfrm>
    </dsp:sp>
    <dsp:sp modelId="{B464F477-4052-44BC-B421-E110301DDD7B}">
      <dsp:nvSpPr>
        <dsp:cNvPr id="0" name=""/>
        <dsp:cNvSpPr/>
      </dsp:nvSpPr>
      <dsp:spPr>
        <a:xfrm>
          <a:off x="3235787" y="2204068"/>
          <a:ext cx="3146557" cy="1887934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Secretary:  </a:t>
          </a:r>
          <a:r>
            <a:rPr lang="en-US" sz="3900" b="0" i="0" kern="1200" dirty="0"/>
            <a:t>Christy </a:t>
          </a:r>
          <a:r>
            <a:rPr lang="en-US" sz="3900" b="0" i="0" kern="1200" dirty="0" err="1"/>
            <a:t>Dingee</a:t>
          </a:r>
          <a:endParaRPr lang="en-US" sz="3900" kern="1200" dirty="0"/>
        </a:p>
      </dsp:txBody>
      <dsp:txXfrm>
        <a:off x="3235787" y="2204068"/>
        <a:ext cx="3146557" cy="1887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5E218-C08D-4840-8E8C-E5DACF1B6CE1}">
      <dsp:nvSpPr>
        <dsp:cNvPr id="0" name=""/>
        <dsp:cNvSpPr/>
      </dsp:nvSpPr>
      <dsp:spPr>
        <a:xfrm>
          <a:off x="0" y="15232"/>
          <a:ext cx="6290226" cy="26395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Temporary custodian </a:t>
          </a:r>
          <a:r>
            <a:rPr lang="en-US" sz="4800" kern="1200" dirty="0">
              <a:latin typeface="Century Gothic" panose="020B0502020202020204"/>
            </a:rPr>
            <a:t>– Mrs. Sherry Hansen </a:t>
          </a:r>
          <a:endParaRPr lang="en-US" sz="4800" kern="1200" dirty="0"/>
        </a:p>
      </dsp:txBody>
      <dsp:txXfrm>
        <a:off x="128851" y="144083"/>
        <a:ext cx="6032524" cy="2381817"/>
      </dsp:txXfrm>
    </dsp:sp>
    <dsp:sp modelId="{ABBCEE9C-0B63-4442-A844-9044CBF666B8}">
      <dsp:nvSpPr>
        <dsp:cNvPr id="0" name=""/>
        <dsp:cNvSpPr/>
      </dsp:nvSpPr>
      <dsp:spPr>
        <a:xfrm>
          <a:off x="0" y="2792992"/>
          <a:ext cx="6290226" cy="2639519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Mrs. Perley - TBD</a:t>
          </a:r>
        </a:p>
      </dsp:txBody>
      <dsp:txXfrm>
        <a:off x="128851" y="2921843"/>
        <a:ext cx="6032524" cy="2381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0590-9F9A-443B-9295-A3931D8194B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337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96082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650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183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840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05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DEE0-34E5-4E0F-BEC1-4B8835F82CD1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3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8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ACF8-E63D-4673-A128-83547867BB7A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6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7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0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91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2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1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2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9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11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4" y="1892300"/>
            <a:ext cx="3425445" cy="3073400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 dirty="0">
                <a:solidFill>
                  <a:srgbClr val="FFFFFF"/>
                </a:solidFill>
              </a:rPr>
              <a:t>Agenda</a:t>
            </a:r>
          </a:p>
          <a:p>
            <a:pPr algn="l"/>
            <a:r>
              <a:rPr lang="en-US" sz="2000" b="1" dirty="0">
                <a:solidFill>
                  <a:srgbClr val="FFFFFF"/>
                </a:solidFill>
              </a:rPr>
              <a:t>Jan. 10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2022</a:t>
            </a:r>
          </a:p>
        </p:txBody>
      </p:sp>
      <p:sp>
        <p:nvSpPr>
          <p:cNvPr id="33" name="Isosceles Triangle 17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34" y="854529"/>
            <a:ext cx="5799665" cy="5148943"/>
          </a:xfrm>
        </p:spPr>
        <p:txBody>
          <a:bodyPr anchor="ctr">
            <a:normAutofit fontScale="90000"/>
          </a:bodyPr>
          <a:lstStyle/>
          <a:p>
            <a:pPr mar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 Related to the First Meeting:</a:t>
            </a:r>
            <a:b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PSSC positions </a:t>
            </a:r>
            <a:b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PAMS cell phone Expectations update</a:t>
            </a:r>
            <a:b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Poinsettia Fundraiser</a:t>
            </a:r>
            <a:b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Principal’s Report:</a:t>
            </a:r>
            <a:b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Staff / Student update 2022-23 </a:t>
            </a:r>
            <a:b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Capital Improvements / school upgrades 2023</a:t>
            </a:r>
            <a:b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School Improvement update</a:t>
            </a:r>
            <a:b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PBIS - update</a:t>
            </a:r>
            <a:b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Special events / projects </a:t>
            </a:r>
            <a:b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l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          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lnSpc>
                <a:spcPct val="9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business: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1200" cap="all" dirty="0">
                <a:latin typeface="Arial" panose="020B0604020202020204" pitchFamily="34" charset="0"/>
                <a:cs typeface="Arial" panose="020B0604020202020204" pitchFamily="34" charset="0"/>
              </a:rPr>
              <a:t>Progress reports </a:t>
            </a:r>
            <a:br>
              <a:rPr lang="en-US" sz="200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1200" cap="all" dirty="0">
                <a:latin typeface="Arial" panose="020B0604020202020204" pitchFamily="34" charset="0"/>
                <a:cs typeface="Arial" panose="020B0604020202020204" pitchFamily="34" charset="0"/>
              </a:rPr>
              <a:t>Parent – teacher </a:t>
            </a:r>
          </a:p>
          <a:p>
            <a:pPr lvl="1" algn="l">
              <a:lnSpc>
                <a:spcPct val="90000"/>
              </a:lnSpc>
            </a:pPr>
            <a:r>
              <a:rPr lang="en-US" sz="2000" kern="1200" cap="all" dirty="0">
                <a:latin typeface="Arial" panose="020B0604020202020204" pitchFamily="34" charset="0"/>
                <a:cs typeface="Arial" panose="020B0604020202020204" pitchFamily="34" charset="0"/>
              </a:rPr>
              <a:t>     Surveys</a:t>
            </a:r>
            <a:br>
              <a:rPr lang="en-US" sz="2000" kern="12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1200" cap="all" dirty="0">
                <a:latin typeface="Arial" panose="020B0604020202020204" pitchFamily="34" charset="0"/>
                <a:cs typeface="Arial" panose="020B0604020202020204" pitchFamily="34" charset="0"/>
              </a:rPr>
              <a:t>     Family Fun night </a:t>
            </a:r>
          </a:p>
          <a:p>
            <a:pPr lvl="1" algn="l">
              <a:lnSpc>
                <a:spcPct val="90000"/>
              </a:lnSpc>
            </a:pPr>
            <a:r>
              <a:rPr lang="en-US" sz="2000" kern="1200" cap="all" dirty="0">
                <a:latin typeface="Arial" panose="020B0604020202020204" pitchFamily="34" charset="0"/>
                <a:cs typeface="Arial" panose="020B0604020202020204" pitchFamily="34" charset="0"/>
              </a:rPr>
              <a:t>    </a:t>
            </a:r>
            <a:r>
              <a:rPr lang="en-US" sz="20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   </a:t>
            </a:r>
            <a:b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 winter plan</a:t>
            </a:r>
            <a:b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50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4664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51D1B0-23B8-27CE-E3FC-BCC699ECF158}"/>
              </a:ext>
            </a:extLst>
          </p:cNvPr>
          <p:cNvSpPr txBox="1"/>
          <p:nvPr/>
        </p:nvSpPr>
        <p:spPr>
          <a:xfrm>
            <a:off x="861389" y="246077"/>
            <a:ext cx="9806609" cy="6612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PAMS, attendance will improve.</a:t>
            </a:r>
          </a:p>
          <a:p>
            <a:pPr marL="9144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0" i="0" u="none" strike="noStrike" dirty="0">
              <a:effectLst/>
              <a:latin typeface="Arial" panose="020B0604020202020204" pitchFamily="34" charset="0"/>
            </a:endParaRP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 Follow up on absences and create a plan for improvement. </a:t>
            </a: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#2  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Re-introduce Club day – an opportunity for students to interact with peers across grade level in a positive and fun environment.</a:t>
            </a: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000" b="0" i="0" u="none" strike="noStrike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#3 Support teachers in providing hands on learning activities for students. </a:t>
            </a: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000" b="0" i="0" u="none" strike="noStrike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#4 Create attendance incentives.</a:t>
            </a:r>
            <a:endParaRPr lang="en-US" sz="3000" b="0" i="0" u="none" strike="noStrike" dirty="0">
              <a:effectLst/>
              <a:latin typeface="Arial" panose="020B0604020202020204" pitchFamily="34" charset="0"/>
            </a:endParaRP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EDA51A-C256-9DFC-3116-80F7836CA2F2}"/>
              </a:ext>
            </a:extLst>
          </p:cNvPr>
          <p:cNvSpPr txBox="1"/>
          <p:nvPr/>
        </p:nvSpPr>
        <p:spPr>
          <a:xfrm>
            <a:off x="861389" y="2687023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Round 3 </a:t>
            </a:r>
          </a:p>
          <a:p>
            <a:r>
              <a:rPr lang="en-US" dirty="0">
                <a:highlight>
                  <a:srgbClr val="FFFF00"/>
                </a:highlight>
              </a:rPr>
              <a:t>Begins </a:t>
            </a:r>
          </a:p>
          <a:p>
            <a:r>
              <a:rPr lang="en-US" dirty="0">
                <a:highlight>
                  <a:srgbClr val="FFFF00"/>
                </a:highlight>
              </a:rPr>
              <a:t>Jan. 18</a:t>
            </a:r>
            <a:r>
              <a:rPr lang="en-US" baseline="30000" dirty="0">
                <a:highlight>
                  <a:srgbClr val="FFFF00"/>
                </a:highlight>
              </a:rPr>
              <a:t>th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96A22-3A11-8BBF-D3D6-C6C8DF1E67DB}"/>
              </a:ext>
            </a:extLst>
          </p:cNvPr>
          <p:cNvSpPr txBox="1"/>
          <p:nvPr/>
        </p:nvSpPr>
        <p:spPr>
          <a:xfrm>
            <a:off x="715617" y="125578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Ongoing</a:t>
            </a:r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640A20-F61B-4B6C-3190-CD5D9EF45A27}"/>
              </a:ext>
            </a:extLst>
          </p:cNvPr>
          <p:cNvSpPr txBox="1"/>
          <p:nvPr/>
        </p:nvSpPr>
        <p:spPr>
          <a:xfrm>
            <a:off x="762000" y="501594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Ongoing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519313-B488-EFC1-2FA9-94C23C23FEFE}"/>
              </a:ext>
            </a:extLst>
          </p:cNvPr>
          <p:cNvSpPr txBox="1"/>
          <p:nvPr/>
        </p:nvSpPr>
        <p:spPr>
          <a:xfrm>
            <a:off x="715617" y="5937430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Jan. 2023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155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BF02C0-AF46-5298-A30B-CA1C5CC90E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2" r="12468" b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9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51D1B0-23B8-27CE-E3FC-BCC699ECF158}"/>
              </a:ext>
            </a:extLst>
          </p:cNvPr>
          <p:cNvSpPr txBox="1"/>
          <p:nvPr/>
        </p:nvSpPr>
        <p:spPr>
          <a:xfrm>
            <a:off x="3048000" y="718846"/>
            <a:ext cx="8347934" cy="4537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marR="0" indent="-347472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4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and promote activities at </a:t>
            </a:r>
            <a:r>
              <a:rPr lang="en-US" sz="2400" b="0" i="0" u="none" strike="noStrike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PAMS to increase parent involvement and awareness</a:t>
            </a:r>
            <a:endParaRPr lang="en-US" sz="2400" b="0" i="0" u="none" strike="noStrike" dirty="0"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marL="9144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0" i="0" u="none" strike="noStrike" dirty="0">
              <a:effectLst/>
              <a:latin typeface="Arial" panose="020B0604020202020204" pitchFamily="34" charset="0"/>
            </a:endParaRP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 Promote our first parent event – August BBQ </a:t>
            </a: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#2  Send a paper / email monthly newsletter</a:t>
            </a:r>
            <a:endParaRPr lang="en-US" sz="3200" b="0" i="0" u="none" strike="noStrike" dirty="0">
              <a:effectLst/>
              <a:latin typeface="Arial" panose="020B0604020202020204" pitchFamily="34" charset="0"/>
            </a:endParaRP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b="0" i="0" u="none" strike="noStrike" dirty="0">
              <a:effectLst/>
              <a:latin typeface="Arial" panose="020B0604020202020204" pitchFamily="34" charset="0"/>
            </a:endParaRP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#3 Create a school / family committee to plan four main family events – Fall festival, </a:t>
            </a:r>
            <a:r>
              <a:rPr lang="en-US" dirty="0"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Fun night</a:t>
            </a:r>
            <a:r>
              <a:rPr lang="en-US" sz="18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spring fling, and summer kick off.</a:t>
            </a:r>
            <a:endParaRPr lang="en-US" sz="3200" b="0" i="0" u="none" strike="noStrike" dirty="0">
              <a:effectLst/>
              <a:latin typeface="Arial" panose="020B0604020202020204" pitchFamily="34" charset="0"/>
            </a:endParaRP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b="0" i="0" u="none" strike="noStrike" dirty="0">
              <a:effectLst/>
              <a:latin typeface="Arial" panose="020B0604020202020204" pitchFamily="34" charset="0"/>
            </a:endParaRPr>
          </a:p>
          <a:p>
            <a:pPr marL="1371600" marR="0" algn="l" fontAlgn="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#4 Create a paper survey to identify the best way to receive information from the school, what type of activities they would participate in at PAMS, and how they can get involved.  - results indicate email best way and interest in home and school.</a:t>
            </a: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48B0B6FF-4A32-23F1-0192-ACFDC979E322}"/>
              </a:ext>
            </a:extLst>
          </p:cNvPr>
          <p:cNvSpPr/>
          <p:nvPr/>
        </p:nvSpPr>
        <p:spPr>
          <a:xfrm rot="1750251">
            <a:off x="3629855" y="2071918"/>
            <a:ext cx="530476" cy="239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C458385F-9BE6-7B6F-2CDF-5E3733CEA51B}"/>
              </a:ext>
            </a:extLst>
          </p:cNvPr>
          <p:cNvSpPr/>
          <p:nvPr/>
        </p:nvSpPr>
        <p:spPr>
          <a:xfrm rot="1750251">
            <a:off x="3629856" y="2605092"/>
            <a:ext cx="530476" cy="239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7D4D8D32-53C4-0E2B-6F53-A5599C58C4FC}"/>
              </a:ext>
            </a:extLst>
          </p:cNvPr>
          <p:cNvSpPr/>
          <p:nvPr/>
        </p:nvSpPr>
        <p:spPr>
          <a:xfrm rot="1750251">
            <a:off x="3629857" y="3227510"/>
            <a:ext cx="530476" cy="239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F6B92EB1-9A22-1655-B7B1-375BF5EF9872}"/>
              </a:ext>
            </a:extLst>
          </p:cNvPr>
          <p:cNvSpPr/>
          <p:nvPr/>
        </p:nvSpPr>
        <p:spPr>
          <a:xfrm rot="1750251">
            <a:off x="3629856" y="4013796"/>
            <a:ext cx="530476" cy="239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2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0C7EA-2628-A154-FD09-92471ACD69F6}"/>
              </a:ext>
            </a:extLst>
          </p:cNvPr>
          <p:cNvSpPr txBox="1"/>
          <p:nvPr/>
        </p:nvSpPr>
        <p:spPr>
          <a:xfrm>
            <a:off x="1665356" y="281201"/>
            <a:ext cx="9104243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DAEE0-B277-D200-90C6-A45B55076CCB}"/>
              </a:ext>
            </a:extLst>
          </p:cNvPr>
          <p:cNvSpPr txBox="1"/>
          <p:nvPr/>
        </p:nvSpPr>
        <p:spPr>
          <a:xfrm>
            <a:off x="1665356" y="556591"/>
            <a:ext cx="8861288" cy="5029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decrease disruptions and increase sense of safety</a:t>
            </a:r>
            <a:endParaRPr lang="en-US" sz="3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#1 Embed the behavior matrix by focusing on one component of the matrix as a theme for two months.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 – Oct.         </a:t>
            </a:r>
            <a:r>
              <a:rPr lang="en-US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elonging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Nov. – Dec.         </a:t>
            </a:r>
            <a:r>
              <a:rPr lang="en-US" sz="3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mpathy </a:t>
            </a: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Jan. – Feb.          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chievement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A2F9F6E2-9C09-4A92-DB4B-C52D0ABD58DC}"/>
              </a:ext>
            </a:extLst>
          </p:cNvPr>
          <p:cNvSpPr/>
          <p:nvPr/>
        </p:nvSpPr>
        <p:spPr>
          <a:xfrm rot="1750251">
            <a:off x="2090292" y="3993460"/>
            <a:ext cx="530476" cy="239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45E71970-8E3B-9FBB-7394-9ECFB75D3F1B}"/>
              </a:ext>
            </a:extLst>
          </p:cNvPr>
          <p:cNvSpPr/>
          <p:nvPr/>
        </p:nvSpPr>
        <p:spPr>
          <a:xfrm rot="1750251">
            <a:off x="2094180" y="3461844"/>
            <a:ext cx="530476" cy="239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5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218" y="302895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PBIS Focus January / February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036" y="981636"/>
            <a:ext cx="7454077" cy="35897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endParaRPr lang="en-US" sz="2800" b="1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D1856E-B0A3-45CF-84D9-45E94284D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499" y="876949"/>
            <a:ext cx="6091002" cy="5104101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07A1B97-B6EE-4E12-B55B-D0C7C4DCBC32}"/>
              </a:ext>
            </a:extLst>
          </p:cNvPr>
          <p:cNvSpPr/>
          <p:nvPr/>
        </p:nvSpPr>
        <p:spPr>
          <a:xfrm>
            <a:off x="623980" y="2924081"/>
            <a:ext cx="2392946" cy="81547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1461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06" y="576407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SIP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036" y="981636"/>
            <a:ext cx="7454077" cy="35897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dirty="0"/>
              <a:t>Achievement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Practice a growth mindset 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Get to class on time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Bring all materials to class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Complete assigned work 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7857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592EAEFA-B3C9-90FD-5044-4033E5446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1721949" y="1596286"/>
            <a:ext cx="7437246" cy="36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63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551753"/>
            <a:ext cx="7434070" cy="147433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PBIS –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Positive Behavior Support System Goal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-  </a:t>
            </a:r>
            <a:r>
              <a:rPr lang="en-US" b="1" dirty="0"/>
              <a:t>Increase parent Involvement </a:t>
            </a:r>
            <a:br>
              <a:rPr lang="en-US" dirty="0"/>
            </a:br>
            <a:r>
              <a:rPr lang="en-US" dirty="0"/>
              <a:t>        - Introduced Family BINGO in Nov.  </a:t>
            </a:r>
            <a:br>
              <a:rPr lang="en-US" dirty="0"/>
            </a:br>
            <a:r>
              <a:rPr lang="en-US" dirty="0"/>
              <a:t>                45 attended - Nov. </a:t>
            </a:r>
            <a:br>
              <a:rPr lang="en-US" dirty="0"/>
            </a:br>
            <a:r>
              <a:rPr lang="en-US" dirty="0"/>
              <a:t>                 65 attended – Dec.</a:t>
            </a:r>
            <a:br>
              <a:rPr lang="en-US" dirty="0"/>
            </a:br>
            <a:r>
              <a:rPr lang="en-US" dirty="0"/>
              <a:t>                 Next date – Jan.  18</a:t>
            </a:r>
            <a:r>
              <a:rPr lang="en-US" baseline="30000" dirty="0"/>
              <a:t>th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-  2</a:t>
            </a:r>
            <a:r>
              <a:rPr lang="en-US" baseline="30000" dirty="0"/>
              <a:t>nd</a:t>
            </a:r>
            <a:r>
              <a:rPr lang="en-US" dirty="0"/>
              <a:t> Family / student activity -  Feb. 2</a:t>
            </a:r>
            <a:br>
              <a:rPr lang="en-US" dirty="0"/>
            </a:br>
            <a:r>
              <a:rPr lang="en-US" dirty="0"/>
              <a:t>-  Teach/ model / reinforce school wide expectations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036" y="981636"/>
            <a:ext cx="7454077" cy="35897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800" b="1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014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3" y="551753"/>
            <a:ext cx="7434070" cy="147433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PBIS – 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Positive Behavior Support System Goal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</a:t>
            </a:r>
            <a:r>
              <a:rPr lang="en-US" b="1" dirty="0"/>
              <a:t>-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036" y="981636"/>
            <a:ext cx="8593773" cy="35897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800" b="1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C1784-68D3-1CA2-89BB-D8B7958A1AED}"/>
              </a:ext>
            </a:extLst>
          </p:cNvPr>
          <p:cNvSpPr txBox="1"/>
          <p:nvPr/>
        </p:nvSpPr>
        <p:spPr>
          <a:xfrm>
            <a:off x="495070" y="2026083"/>
            <a:ext cx="98416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b="1" dirty="0"/>
              <a:t>Teach/ model / reinforce school wide expectations</a:t>
            </a:r>
            <a:br>
              <a:rPr lang="en-US" sz="3000" b="1" dirty="0"/>
            </a:br>
            <a:r>
              <a:rPr lang="en-US" sz="3000" b="1" dirty="0"/>
              <a:t>       </a:t>
            </a:r>
            <a:r>
              <a:rPr lang="en-US" sz="3000" dirty="0"/>
              <a:t>- School wide review of expectations </a:t>
            </a:r>
          </a:p>
          <a:p>
            <a:br>
              <a:rPr lang="en-US" sz="3000" dirty="0"/>
            </a:br>
            <a:r>
              <a:rPr lang="en-US" sz="3000" dirty="0"/>
              <a:t>       - New duty schedule with increased supervision to</a:t>
            </a:r>
          </a:p>
          <a:p>
            <a:r>
              <a:rPr lang="en-US" sz="3000" dirty="0"/>
              <a:t>         support positive student choices </a:t>
            </a:r>
          </a:p>
          <a:p>
            <a:endParaRPr lang="en-US" sz="3000" dirty="0"/>
          </a:p>
          <a:p>
            <a:r>
              <a:rPr lang="en-US" sz="3000" dirty="0"/>
              <a:t>      - Bi-Weekly social skill lessons </a:t>
            </a:r>
          </a:p>
          <a:p>
            <a:r>
              <a:rPr lang="en-US" sz="3000" dirty="0"/>
              <a:t>			-  Jan. 12 goal setting</a:t>
            </a:r>
          </a:p>
          <a:p>
            <a:r>
              <a:rPr lang="en-US" sz="3000" dirty="0"/>
              <a:t>            -  Jan. 26  growth mindset …)</a:t>
            </a:r>
          </a:p>
        </p:txBody>
      </p:sp>
    </p:spTree>
    <p:extLst>
      <p:ext uri="{BB962C8B-B14F-4D97-AF65-F5344CB8AC3E}">
        <p14:creationId xmlns:p14="http://schemas.microsoft.com/office/powerpoint/2010/main" val="2966989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029" y="639315"/>
            <a:ext cx="7434070" cy="1474330"/>
          </a:xfrm>
        </p:spPr>
        <p:txBody>
          <a:bodyPr>
            <a:normAutofit/>
          </a:bodyPr>
          <a:lstStyle/>
          <a:p>
            <a:pPr lvl="1"/>
            <a:r>
              <a:rPr lang="en-US" sz="4000" dirty="0"/>
              <a:t>  Special Events – Nov. / Dec.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8508A-B639-5EBB-7D2C-D8851A08F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5 week bullying awareness campaign ( each Tuesday) </a:t>
            </a:r>
          </a:p>
          <a:p>
            <a:r>
              <a:rPr lang="en-US" sz="2500" dirty="0"/>
              <a:t>Over $500 (food and cash) donated to the Food bank </a:t>
            </a:r>
          </a:p>
          <a:p>
            <a:r>
              <a:rPr lang="en-US" sz="2500" dirty="0"/>
              <a:t>School Wide Free Breakfast </a:t>
            </a:r>
          </a:p>
          <a:p>
            <a:r>
              <a:rPr lang="en-US" sz="2500" dirty="0"/>
              <a:t>School wide free Christmas lunch </a:t>
            </a:r>
          </a:p>
          <a:p>
            <a:r>
              <a:rPr lang="en-US" sz="2500" dirty="0"/>
              <a:t>$25 gift card to superstore sent to each family at Christmas </a:t>
            </a:r>
          </a:p>
          <a:p>
            <a:r>
              <a:rPr lang="en-US" sz="2500" dirty="0"/>
              <a:t>Return of the principle’s list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020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from previous meeting :</a:t>
            </a:r>
            <a:br>
              <a:rPr lang="en-US" dirty="0"/>
            </a:br>
            <a:r>
              <a:rPr lang="en-US" dirty="0"/>
              <a:t>PSSC Positions  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EA1EC63-8CFE-44A4-AAB5-B51619AD4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8546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345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50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3070996-6215-0A9B-7AA8-4DC0216E56BA}"/>
              </a:ext>
            </a:extLst>
          </p:cNvPr>
          <p:cNvSpPr txBox="1"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Bronze – no more than 8   3’s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8C935-BD25-93CE-3811-5825158E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70836" y="934222"/>
            <a:ext cx="5918297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66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3070996-6215-0A9B-7AA8-4DC0216E56BA}"/>
              </a:ext>
            </a:extLst>
          </p:cNvPr>
          <p:cNvSpPr txBox="1"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endParaRPr lang="en-US" sz="4800" dirty="0">
              <a:solidFill>
                <a:srgbClr val="00B050"/>
              </a:solidFill>
            </a:endParaRPr>
          </a:p>
          <a:p>
            <a:r>
              <a:rPr lang="en-US" sz="4800" dirty="0">
                <a:solidFill>
                  <a:srgbClr val="00B050"/>
                </a:solidFill>
              </a:rPr>
              <a:t>Silver – no more than 5  3’s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74B658-742D-D048-7BA8-F16CF771D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80000">
            <a:off x="1910364" y="696808"/>
            <a:ext cx="7437246" cy="412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66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3070996-6215-0A9B-7AA8-4DC0216E56BA}"/>
              </a:ext>
            </a:extLst>
          </p:cNvPr>
          <p:cNvSpPr txBox="1"/>
          <p:nvPr/>
        </p:nvSpPr>
        <p:spPr>
          <a:xfrm>
            <a:off x="985969" y="4553712"/>
            <a:ext cx="8288032" cy="1096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33D21-D4D5-4534-51B2-4D6B2988D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342900"/>
            <a:ext cx="45339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36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029" y="639315"/>
            <a:ext cx="7434070" cy="1474330"/>
          </a:xfrm>
        </p:spPr>
        <p:txBody>
          <a:bodyPr>
            <a:normAutofit/>
          </a:bodyPr>
          <a:lstStyle/>
          <a:p>
            <a:pPr lvl="1"/>
            <a:r>
              <a:rPr lang="en-US" sz="4000" dirty="0"/>
              <a:t>  Special Events – Nov. / Dec.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C8508A-B639-5EBB-7D2C-D8851A08F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Robotics seminar </a:t>
            </a:r>
          </a:p>
          <a:p>
            <a:r>
              <a:rPr lang="en-US" sz="2500" dirty="0"/>
              <a:t>Monthly French Fridays </a:t>
            </a:r>
          </a:p>
          <a:p>
            <a:pPr lvl="2"/>
            <a:r>
              <a:rPr lang="en-US" sz="2100" dirty="0"/>
              <a:t>November – </a:t>
            </a:r>
            <a:r>
              <a:rPr lang="en-US" sz="2100" dirty="0" err="1"/>
              <a:t>Fricot</a:t>
            </a:r>
            <a:r>
              <a:rPr lang="en-US" sz="2100" dirty="0"/>
              <a:t> </a:t>
            </a:r>
          </a:p>
          <a:p>
            <a:pPr lvl="2"/>
            <a:r>
              <a:rPr lang="en-US" sz="2100" dirty="0"/>
              <a:t>December – </a:t>
            </a:r>
            <a:r>
              <a:rPr lang="en-US" sz="2100" dirty="0" err="1"/>
              <a:t>Buche</a:t>
            </a:r>
            <a:r>
              <a:rPr lang="en-US" sz="2100" dirty="0"/>
              <a:t> de Noel </a:t>
            </a:r>
          </a:p>
          <a:p>
            <a:pPr lvl="2"/>
            <a:r>
              <a:rPr lang="en-US" sz="2100" dirty="0"/>
              <a:t>January – Pets de </a:t>
            </a:r>
            <a:r>
              <a:rPr lang="en-US" sz="2100" dirty="0" err="1"/>
              <a:t>soeur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6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be an image of 3 people">
            <a:extLst>
              <a:ext uri="{FF2B5EF4-FFF2-40B4-BE49-F238E27FC236}">
                <a16:creationId xmlns:a16="http://schemas.microsoft.com/office/drawing/2014/main" id="{CDABE45D-52E2-75D1-19B6-A3557EBA7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652463"/>
            <a:ext cx="4371975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85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500" y="76228"/>
            <a:ext cx="8158594" cy="147433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NEW BUSINESS –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7919F-7770-4756-B3F6-0484EA2D4DBB}"/>
              </a:ext>
            </a:extLst>
          </p:cNvPr>
          <p:cNvSpPr txBox="1"/>
          <p:nvPr/>
        </p:nvSpPr>
        <p:spPr>
          <a:xfrm>
            <a:off x="1727344" y="813393"/>
            <a:ext cx="8027232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>
                <a:cs typeface="Arial"/>
              </a:rPr>
              <a:t>  Progress reports – Week of Feb. 6</a:t>
            </a:r>
            <a:r>
              <a:rPr lang="en-US" sz="3200" baseline="30000" dirty="0">
                <a:cs typeface="Arial"/>
              </a:rPr>
              <a:t>th</a:t>
            </a:r>
            <a:r>
              <a:rPr lang="en-US" sz="3200" dirty="0">
                <a:cs typeface="Arial"/>
              </a:rPr>
              <a:t> </a:t>
            </a:r>
          </a:p>
          <a:p>
            <a:pPr>
              <a:buFont typeface="Arial"/>
              <a:buChar char="•"/>
            </a:pPr>
            <a:endParaRPr lang="en-US" sz="3200" dirty="0">
              <a:cs typeface="Arial"/>
            </a:endParaRPr>
          </a:p>
          <a:p>
            <a:pPr>
              <a:buChar char="•"/>
            </a:pPr>
            <a:r>
              <a:rPr lang="en-US" sz="3200" dirty="0">
                <a:cs typeface="Arial"/>
              </a:rPr>
              <a:t> Report cards  – April 12 </a:t>
            </a:r>
            <a:endParaRPr lang="en-US" sz="3200" dirty="0">
              <a:ea typeface="+mn-lt"/>
              <a:cs typeface="Arial"/>
            </a:endParaRPr>
          </a:p>
          <a:p>
            <a:pPr>
              <a:buChar char="•"/>
            </a:pPr>
            <a:r>
              <a:rPr lang="en-US" sz="3200" dirty="0">
                <a:cs typeface="Arial"/>
              </a:rPr>
              <a:t>Surveys – </a:t>
            </a:r>
          </a:p>
          <a:p>
            <a:r>
              <a:rPr lang="en-US" sz="3200" dirty="0">
                <a:cs typeface="Arial"/>
              </a:rPr>
              <a:t>  Youth Check-In : themes related to student mental health, school relevance and school relationships.  3x/year</a:t>
            </a:r>
          </a:p>
          <a:p>
            <a:pPr>
              <a:buChar char="•"/>
            </a:pPr>
            <a:endParaRPr lang="en-US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Arial"/>
            </a:endParaRPr>
          </a:p>
          <a:p>
            <a:pPr>
              <a:buChar char="•"/>
            </a:pPr>
            <a:r>
              <a:rPr lang="en-US" sz="3200" dirty="0">
                <a:cs typeface="Arial"/>
              </a:rPr>
              <a:t>Annual provincial student survey:  school </a:t>
            </a:r>
            <a:r>
              <a:rPr lang="en-US" sz="3200" dirty="0" err="1">
                <a:cs typeface="Arial"/>
              </a:rPr>
              <a:t>experience,wellness</a:t>
            </a:r>
            <a:r>
              <a:rPr lang="en-US" sz="3200" dirty="0">
                <a:cs typeface="Arial"/>
              </a:rPr>
              <a:t> bullying, and substance use</a:t>
            </a:r>
          </a:p>
          <a:p>
            <a:pPr>
              <a:buChar char="•"/>
            </a:pPr>
            <a:endParaRPr lang="en-US" sz="3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3882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500" y="76228"/>
            <a:ext cx="8158594" cy="147433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NEW BUSINESS –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F7919F-7770-4756-B3F6-0484EA2D4DBB}"/>
              </a:ext>
            </a:extLst>
          </p:cNvPr>
          <p:cNvSpPr txBox="1"/>
          <p:nvPr/>
        </p:nvSpPr>
        <p:spPr>
          <a:xfrm>
            <a:off x="1727344" y="813393"/>
            <a:ext cx="802723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>
                <a:cs typeface="Arial"/>
              </a:rPr>
              <a:t> Madd Presentation : Cannabis </a:t>
            </a:r>
          </a:p>
        </p:txBody>
      </p:sp>
    </p:spTree>
    <p:extLst>
      <p:ext uri="{BB962C8B-B14F-4D97-AF65-F5344CB8AC3E}">
        <p14:creationId xmlns:p14="http://schemas.microsoft.com/office/powerpoint/2010/main" val="2777754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444" y="277607"/>
            <a:ext cx="7434070" cy="147433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Business from previous meeting :</a:t>
            </a:r>
            <a:br>
              <a:rPr lang="en-US" dirty="0"/>
            </a:br>
            <a:r>
              <a:rPr lang="en-US" b="1" dirty="0">
                <a:ea typeface="+mj-lt"/>
                <a:cs typeface="+mj-lt"/>
              </a:rPr>
              <a:t>Cell Phone Policy update</a:t>
            </a:r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r>
              <a:rPr lang="en-US" sz="2700" dirty="0">
                <a:ea typeface="+mj-lt"/>
                <a:cs typeface="+mj-lt"/>
              </a:rPr>
              <a:t> </a:t>
            </a:r>
            <a:br>
              <a:rPr lang="en-US" sz="2700" dirty="0">
                <a:ea typeface="+mj-lt"/>
                <a:cs typeface="+mj-lt"/>
              </a:rPr>
            </a:br>
            <a:br>
              <a:rPr lang="en-US" sz="2700" dirty="0">
                <a:ea typeface="+mj-lt"/>
                <a:cs typeface="+mj-lt"/>
              </a:rPr>
            </a:br>
            <a:br>
              <a:rPr lang="en-US" sz="2700" dirty="0">
                <a:ea typeface="+mj-lt"/>
                <a:cs typeface="+mj-lt"/>
              </a:rPr>
            </a:br>
            <a:br>
              <a:rPr lang="en-US" sz="2700" dirty="0">
                <a:ea typeface="+mj-lt"/>
                <a:cs typeface="+mj-lt"/>
              </a:rPr>
            </a:br>
            <a:r>
              <a:rPr lang="en-US" sz="2700" dirty="0">
                <a:ea typeface="+mj-lt"/>
                <a:cs typeface="+mj-lt"/>
              </a:rPr>
              <a:t>-  </a:t>
            </a:r>
            <a:r>
              <a:rPr lang="en-US" sz="27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Very Successful implementation</a:t>
            </a:r>
            <a:br>
              <a:rPr lang="en-US" sz="27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en-US" sz="27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 - Little resistance from students</a:t>
            </a:r>
            <a:br>
              <a:rPr lang="en-US" sz="27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en-US" sz="27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- No complaints received at school from parents </a:t>
            </a:r>
            <a:br>
              <a:rPr lang="en-US" sz="27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en-US" sz="27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- Students more engaged during free time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1F85FDD-DB20-76A9-965D-035C19470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41BF63-D593-15CD-0A41-82F6CCA6F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8" y="1062533"/>
            <a:ext cx="2864209" cy="4732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312F03-DCA8-C85D-F393-26B03DCA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974" y="1343284"/>
            <a:ext cx="6139011" cy="18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D235AC-6112-DD4C-7B1D-167295AB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6" y="1261331"/>
            <a:ext cx="3179146" cy="27864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 dirty="0"/>
              <a:t>200 plants sold</a:t>
            </a:r>
            <a:br>
              <a:rPr lang="en-US" sz="4600" dirty="0"/>
            </a:br>
            <a:r>
              <a:rPr lang="en-US" sz="4600" dirty="0"/>
              <a:t> </a:t>
            </a:r>
            <a:br>
              <a:rPr lang="en-US" sz="4600" dirty="0"/>
            </a:br>
            <a:r>
              <a:rPr lang="en-US" sz="4600" dirty="0"/>
              <a:t>$750 profit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6DC71-CE98-DE5A-DDC3-DC596C49D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r="9354"/>
          <a:stretch/>
        </p:blipFill>
        <p:spPr>
          <a:xfrm>
            <a:off x="888603" y="1261330"/>
            <a:ext cx="4973212" cy="43353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A0D45-094E-E99E-5D1D-4FBE12B01C12}"/>
              </a:ext>
            </a:extLst>
          </p:cNvPr>
          <p:cNvSpPr txBox="1"/>
          <p:nvPr/>
        </p:nvSpPr>
        <p:spPr>
          <a:xfrm>
            <a:off x="2269434" y="405705"/>
            <a:ext cx="6102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Business from previous meeting :</a:t>
            </a:r>
            <a:b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Poinsettia fundraiser </a:t>
            </a:r>
          </a:p>
        </p:txBody>
      </p:sp>
    </p:spTree>
    <p:extLst>
      <p:ext uri="{BB962C8B-B14F-4D97-AF65-F5344CB8AC3E}">
        <p14:creationId xmlns:p14="http://schemas.microsoft.com/office/powerpoint/2010/main" val="337780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Staffing 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EA1EC63-8CFE-44A4-AAB5-B51619AD4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5312069"/>
              </p:ext>
            </p:extLst>
          </p:nvPr>
        </p:nvGraphicFramePr>
        <p:xfrm>
          <a:off x="5306209" y="719388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7D7077-649C-905B-EE58-70DACC8C5958}"/>
              </a:ext>
            </a:extLst>
          </p:cNvPr>
          <p:cNvSpPr txBox="1"/>
          <p:nvPr/>
        </p:nvSpPr>
        <p:spPr>
          <a:xfrm>
            <a:off x="1152938" y="2040835"/>
            <a:ext cx="2690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Staff Changes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F85FCF-67E2-AC9A-B724-4EEEAF6E4104}"/>
              </a:ext>
            </a:extLst>
          </p:cNvPr>
          <p:cNvSpPr txBox="1"/>
          <p:nvPr/>
        </p:nvSpPr>
        <p:spPr>
          <a:xfrm>
            <a:off x="1328530" y="419832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Principal’s Report: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17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Staffing 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CEA1EC63-8CFE-44A4-AAB5-B51619AD4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217240"/>
              </p:ext>
            </p:extLst>
          </p:nvPr>
        </p:nvGraphicFramePr>
        <p:xfrm>
          <a:off x="5306209" y="719388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7D7077-649C-905B-EE58-70DACC8C5958}"/>
              </a:ext>
            </a:extLst>
          </p:cNvPr>
          <p:cNvSpPr txBox="1"/>
          <p:nvPr/>
        </p:nvSpPr>
        <p:spPr>
          <a:xfrm>
            <a:off x="2202693" y="404443"/>
            <a:ext cx="8005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Student enrollment update – </a:t>
            </a:r>
          </a:p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</a:rPr>
              <a:t>increase of 2 grade 6 students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6F33E0-D30F-4B80-BD4A-055549CC3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256" y="1670229"/>
            <a:ext cx="11182944" cy="3324852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F6E61BD1-296D-C069-7183-624B7FE7D16B}"/>
              </a:ext>
            </a:extLst>
          </p:cNvPr>
          <p:cNvSpPr/>
          <p:nvPr/>
        </p:nvSpPr>
        <p:spPr>
          <a:xfrm rot="5400000">
            <a:off x="5394453" y="3108595"/>
            <a:ext cx="371524" cy="12507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79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17" y="1040060"/>
            <a:ext cx="7434070" cy="1474330"/>
          </a:xfrm>
        </p:spPr>
        <p:txBody>
          <a:bodyPr>
            <a:normAutofit fontScale="90000"/>
          </a:bodyPr>
          <a:lstStyle/>
          <a:p>
            <a:r>
              <a:rPr lang="en-US" dirty="0"/>
              <a:t>Improvements for 2023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0344E-B5CF-B1A7-7C16-C86CCAEE158B}"/>
              </a:ext>
            </a:extLst>
          </p:cNvPr>
          <p:cNvSpPr txBox="1"/>
          <p:nvPr/>
        </p:nvSpPr>
        <p:spPr>
          <a:xfrm>
            <a:off x="1205948" y="2411896"/>
            <a:ext cx="79778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– </a:t>
            </a:r>
            <a:r>
              <a:rPr lang="en-US" sz="3600" dirty="0"/>
              <a:t>Upgrade to concrete outside </a:t>
            </a:r>
            <a:br>
              <a:rPr lang="en-US" sz="3600" dirty="0"/>
            </a:br>
            <a:r>
              <a:rPr lang="en-US" sz="3600" dirty="0"/>
              <a:t>           - Computer lab upgrade </a:t>
            </a:r>
          </a:p>
          <a:p>
            <a:r>
              <a:rPr lang="en-US" sz="3600" dirty="0"/>
              <a:t>           - PE equipment </a:t>
            </a:r>
          </a:p>
          <a:p>
            <a:r>
              <a:rPr lang="en-US" sz="3600" dirty="0"/>
              <a:t>           - Science equipment </a:t>
            </a:r>
          </a:p>
          <a:p>
            <a:r>
              <a:rPr lang="en-US" sz="3600" dirty="0"/>
              <a:t>			 - Screen for gymnasium</a:t>
            </a:r>
          </a:p>
          <a:p>
            <a:r>
              <a:rPr lang="en-US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998017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7CF6A-61DE-4B2A-8DDA-8A9A4AE45A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9497926" y="5095783"/>
            <a:ext cx="2371074" cy="1386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36D90B-A6D7-4BB0-B4AE-F80CD76C44EE}"/>
              </a:ext>
            </a:extLst>
          </p:cNvPr>
          <p:cNvSpPr txBox="1"/>
          <p:nvPr/>
        </p:nvSpPr>
        <p:spPr>
          <a:xfrm>
            <a:off x="1411324" y="1206801"/>
            <a:ext cx="7878449" cy="359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    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–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PAMS, we will demonstrate a positive change in the sense of safety felt by students and staff.  We will focus on the physical safety measured by the teacher perception/student survey.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62B23-E309-4C23-BBC5-5CB68DB96BF8}"/>
              </a:ext>
            </a:extLst>
          </p:cNvPr>
          <p:cNvSpPr txBox="1"/>
          <p:nvPr/>
        </p:nvSpPr>
        <p:spPr>
          <a:xfrm>
            <a:off x="2723034" y="564311"/>
            <a:ext cx="5255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School improvement Plan GOALS </a:t>
            </a:r>
          </a:p>
        </p:txBody>
      </p:sp>
    </p:spTree>
    <p:extLst>
      <p:ext uri="{BB962C8B-B14F-4D97-AF65-F5344CB8AC3E}">
        <p14:creationId xmlns:p14="http://schemas.microsoft.com/office/powerpoint/2010/main" val="32419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F4CDFD-E482-C59F-F8A9-6EFDFEFE84BE}"/>
              </a:ext>
            </a:extLst>
          </p:cNvPr>
          <p:cNvSpPr txBox="1"/>
          <p:nvPr/>
        </p:nvSpPr>
        <p:spPr>
          <a:xfrm>
            <a:off x="2239617" y="470162"/>
            <a:ext cx="8507896" cy="5597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Indicators of success </a:t>
            </a:r>
            <a:endParaRPr lang="en-US" sz="26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Bullying / Language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PAMS, there will be a decrease of </a:t>
            </a:r>
            <a:r>
              <a:rPr lang="en-US" sz="2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inappropriate language.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PAMS, there will be </a:t>
            </a:r>
            <a:r>
              <a:rPr lang="en-US" sz="2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fewer disruptions in the classroom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PAMS, students will feel safe. 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Engagement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PAMS, attendance will improve.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opportunities for parent engagement at PAMS. 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340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C259A2716B3B534391CE9B75AA2D15B6" ma:contentTypeVersion="9" ma:contentTypeDescription="" ma:contentTypeScope="" ma:versionID="28c6818b0b5882b3b70a5c067e1c783f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c8db2a377494cc426090423ae3504e32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PSSC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6AEE33-4DB2-4C95-B77B-301CF565C382}"/>
</file>

<file path=customXml/itemProps2.xml><?xml version="1.0" encoding="utf-8"?>
<ds:datastoreItem xmlns:ds="http://schemas.openxmlformats.org/officeDocument/2006/customXml" ds:itemID="{10BEB954-4024-4CCF-A9D6-4C00FDC028D9}"/>
</file>

<file path=customXml/itemProps3.xml><?xml version="1.0" encoding="utf-8"?>
<ds:datastoreItem xmlns:ds="http://schemas.openxmlformats.org/officeDocument/2006/customXml" ds:itemID="{4710EE66-8707-456F-8F2E-091D581CB030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5113</TotalTime>
  <Words>900</Words>
  <Application>Microsoft Office PowerPoint</Application>
  <PresentationFormat>Widescreen</PresentationFormat>
  <Paragraphs>135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Courier New</vt:lpstr>
      <vt:lpstr>Symbol</vt:lpstr>
      <vt:lpstr>Times New Roman</vt:lpstr>
      <vt:lpstr>Trebuchet MS</vt:lpstr>
      <vt:lpstr>Wingdings 3</vt:lpstr>
      <vt:lpstr>Facet</vt:lpstr>
      <vt:lpstr>Business Related to the First Meeting: PSSC positions  PAMS cell phone Expectations update Poinsettia Fundraiser   Principal’s Report:  Staff / Student update 2022-23   Capital Improvements / school upgrades 2023  School Improvement update  PBIS - update  Special events / projects                New business: Progress reports  Parent – teacher       Surveys      Family Fun night          school winter plan </vt:lpstr>
      <vt:lpstr>Business from previous meeting : PSSC Positions  </vt:lpstr>
      <vt:lpstr>Business from previous meeting : Cell Phone Policy update        -  Very Successful implementation   - Little resistance from students  - No complaints received at school from parents   - Students more engaged during free time</vt:lpstr>
      <vt:lpstr>200 plants sold   $750 profit </vt:lpstr>
      <vt:lpstr>Staffing </vt:lpstr>
      <vt:lpstr>Staffing </vt:lpstr>
      <vt:lpstr>Improvements for 2023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PBIS Focus January / February  </vt:lpstr>
      <vt:lpstr>SIP </vt:lpstr>
      <vt:lpstr>PowerPoint Presentation</vt:lpstr>
      <vt:lpstr>PBIS –  Positive Behavior Support System Goal    -  Increase parent Involvement          - Introduced Family BINGO in Nov.                   45 attended - Nov.                   65 attended – Dec.                  Next date – Jan.  18th   -  2nd Family / student activity -  Feb. 2 -  Teach/ model / reinforce school wide expectations  </vt:lpstr>
      <vt:lpstr>PBIS –  Positive Behavior Support System Goal            -   </vt:lpstr>
      <vt:lpstr>  Special Events – Nov. / Dec. </vt:lpstr>
      <vt:lpstr>PowerPoint Presentation</vt:lpstr>
      <vt:lpstr>PowerPoint Presentation</vt:lpstr>
      <vt:lpstr>PowerPoint Presentation</vt:lpstr>
      <vt:lpstr>PowerPoint Presentation</vt:lpstr>
      <vt:lpstr>  Special Events – Nov. / Dec. </vt:lpstr>
      <vt:lpstr>PowerPoint Presentation</vt:lpstr>
      <vt:lpstr>NEW BUSINESS –  </vt:lpstr>
      <vt:lpstr>NEW BUSINESS –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  Parent teacher conference  Our school survey  School plan      Principal report: Staff update Enrollment  Technology update      New Business:   School cell phone policy  Lunch recess rotations</dc:title>
  <dc:creator>Dionne, Claudine (ASD-W)</dc:creator>
  <cp:lastModifiedBy>Dionne, Claudine (ASD-W)</cp:lastModifiedBy>
  <cp:revision>589</cp:revision>
  <dcterms:created xsi:type="dcterms:W3CDTF">2020-12-09T21:20:45Z</dcterms:created>
  <dcterms:modified xsi:type="dcterms:W3CDTF">2023-01-10T21:42:17Z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0x010100F2A1E1E4D320C749A22EC3F91FD053D600C259A2716B3B534391CE9B75AA2D15B6</vt:lpwstr>
  </property>
  <property fmtid="{D5CDD505-2E9C-101B-9397-08002B2CF9AE}" pid="3" name="MediaServiceImageTags">
    <vt:lpwstr/>
  </property>
</Properties>
</file>